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379" r:id="rId2"/>
    <p:sldId id="321" r:id="rId3"/>
    <p:sldId id="322" r:id="rId4"/>
    <p:sldId id="323" r:id="rId5"/>
    <p:sldId id="324" r:id="rId6"/>
    <p:sldId id="325" r:id="rId7"/>
    <p:sldId id="326" r:id="rId8"/>
    <p:sldId id="380" r:id="rId9"/>
    <p:sldId id="327" r:id="rId10"/>
    <p:sldId id="328" r:id="rId11"/>
    <p:sldId id="336" r:id="rId12"/>
    <p:sldId id="330" r:id="rId13"/>
    <p:sldId id="331" r:id="rId14"/>
    <p:sldId id="332" r:id="rId15"/>
    <p:sldId id="333" r:id="rId16"/>
    <p:sldId id="334" r:id="rId17"/>
    <p:sldId id="345" r:id="rId18"/>
    <p:sldId id="346" r:id="rId19"/>
    <p:sldId id="348" r:id="rId20"/>
    <p:sldId id="349" r:id="rId21"/>
    <p:sldId id="381" r:id="rId22"/>
    <p:sldId id="350" r:id="rId23"/>
    <p:sldId id="351" r:id="rId24"/>
    <p:sldId id="352" r:id="rId25"/>
    <p:sldId id="353" r:id="rId26"/>
    <p:sldId id="354" r:id="rId27"/>
    <p:sldId id="356" r:id="rId28"/>
    <p:sldId id="357" r:id="rId29"/>
    <p:sldId id="358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70" r:id="rId38"/>
    <p:sldId id="375" r:id="rId39"/>
    <p:sldId id="376" r:id="rId40"/>
    <p:sldId id="377" r:id="rId41"/>
    <p:sldId id="378" r:id="rId42"/>
    <p:sldId id="386" r:id="rId43"/>
    <p:sldId id="387" r:id="rId44"/>
    <p:sldId id="274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8" r:id="rId53"/>
    <p:sldId id="278" r:id="rId54"/>
    <p:sldId id="279" r:id="rId55"/>
    <p:sldId id="280" r:id="rId56"/>
    <p:sldId id="281" r:id="rId57"/>
    <p:sldId id="306" r:id="rId58"/>
    <p:sldId id="282" r:id="rId59"/>
    <p:sldId id="283" r:id="rId60"/>
    <p:sldId id="284" r:id="rId61"/>
    <p:sldId id="285" r:id="rId62"/>
    <p:sldId id="309" r:id="rId63"/>
    <p:sldId id="289" r:id="rId64"/>
    <p:sldId id="286" r:id="rId65"/>
    <p:sldId id="310" r:id="rId66"/>
    <p:sldId id="305" r:id="rId67"/>
    <p:sldId id="301" r:id="rId68"/>
    <p:sldId id="304" r:id="rId69"/>
    <p:sldId id="311" r:id="rId70"/>
    <p:sldId id="287" r:id="rId71"/>
    <p:sldId id="288" r:id="rId72"/>
    <p:sldId id="290" r:id="rId73"/>
    <p:sldId id="291" r:id="rId74"/>
    <p:sldId id="312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13" r:id="rId83"/>
    <p:sldId id="292" r:id="rId84"/>
    <p:sldId id="382" r:id="rId85"/>
    <p:sldId id="383" r:id="rId86"/>
    <p:sldId id="384" r:id="rId87"/>
    <p:sldId id="385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78" d="100"/>
          <a:sy n="78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A86FD-F734-43A9-AA0B-4440FF4979C2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0126F-FB17-4337-8045-349F5B6024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01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E285-6E6A-4104-B0C0-E077B9062A3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A90-5331-44BC-8F09-3D597C84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E285-6E6A-4104-B0C0-E077B9062A3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A90-5331-44BC-8F09-3D597C84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E285-6E6A-4104-B0C0-E077B9062A3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A90-5331-44BC-8F09-3D597C84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E285-6E6A-4104-B0C0-E077B9062A3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A90-5331-44BC-8F09-3D597C84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E285-6E6A-4104-B0C0-E077B9062A3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A90-5331-44BC-8F09-3D597C84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E285-6E6A-4104-B0C0-E077B9062A3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A90-5331-44BC-8F09-3D597C840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E285-6E6A-4104-B0C0-E077B9062A3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A90-5331-44BC-8F09-3D597C84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E285-6E6A-4104-B0C0-E077B9062A3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A90-5331-44BC-8F09-3D597C84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E285-6E6A-4104-B0C0-E077B9062A3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A90-5331-44BC-8F09-3D597C84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E285-6E6A-4104-B0C0-E077B9062A3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FCA90-5331-44BC-8F09-3D597C84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E285-6E6A-4104-B0C0-E077B9062A3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A90-5331-44BC-8F09-3D597C84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C7DE285-6E6A-4104-B0C0-E077B9062A3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4BFCA90-5331-44BC-8F09-3D597C840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answers.com/client_reference_itsme.php" TargetMode="External"/><Relationship Id="rId2" Type="http://schemas.openxmlformats.org/officeDocument/2006/relationships/hyperlink" Target="http://www.cuanswers.com/client_referenc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uanswers.com/doc/stepbystep/stepbystep.htm#welcome.htm" TargetMode="External"/><Relationship Id="rId4" Type="http://schemas.openxmlformats.org/officeDocument/2006/relationships/hyperlink" Target="http://www.cuanswers.com/doc/gold/gold.htm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Release 11.4 and 11.5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Client Training- Published 12/13/11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Loans for Sale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752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2" name="Picture 1" descr="Capture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" y="1285875"/>
            <a:ext cx="8705850" cy="428625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343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Capture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" y="1285875"/>
            <a:ext cx="8705850" cy="428625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648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Risk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95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172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apture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5" name="Picture 4" descr="mouse pointer - han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72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2" name="Picture 1" descr="Capture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" y="2076450"/>
            <a:ext cx="8648700" cy="2705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743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Capture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" y="2076450"/>
            <a:ext cx="8648700" cy="27051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343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791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Medallion Collateral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181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95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362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Capture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" y="1743075"/>
            <a:ext cx="8648700" cy="337185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200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Capture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" y="1743075"/>
            <a:ext cx="8648700" cy="337185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95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172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2" name="Picture 1" descr="Capture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" y="1743075"/>
            <a:ext cx="8648700" cy="337185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Captur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" y="1743075"/>
            <a:ext cx="8648700" cy="337185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Capture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6172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Loan Inquiry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800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486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895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Collateral Enhancements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13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Action Notice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46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Capture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33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Capture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86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3Capture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4Capture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5Capture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95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6Capture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8Capture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Score History Dashboard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2" name="Picture 1" descr="Capture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" y="1295400"/>
            <a:ext cx="8705850" cy="42672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3434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2" name="Picture 1" descr="Capture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" y="1295400"/>
            <a:ext cx="8705850" cy="42672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648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354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943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354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2" name="Picture 1" descr="Capture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" y="1714500"/>
            <a:ext cx="87058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EasyPay Powered by iPay for Mobile Web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3200400" cy="3657600"/>
          </a:xfrm>
          <a:prstGeom prst="rect">
            <a:avLst/>
          </a:prstGeom>
          <a:noFill/>
        </p:spPr>
      </p:pic>
      <p:pic>
        <p:nvPicPr>
          <p:cNvPr id="3" name="Picture 2" descr="Untitled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3124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ke Payment #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2514600"/>
            <a:ext cx="2971800" cy="4114800"/>
          </a:xfrm>
          <a:prstGeom prst="rect">
            <a:avLst/>
          </a:prstGeom>
        </p:spPr>
      </p:pic>
      <p:pic>
        <p:nvPicPr>
          <p:cNvPr id="4" name="Picture 3" descr="Untitled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124200" cy="3505200"/>
          </a:xfrm>
          <a:prstGeom prst="rect">
            <a:avLst/>
          </a:prstGeom>
          <a:noFill/>
        </p:spPr>
      </p:pic>
      <p:pic>
        <p:nvPicPr>
          <p:cNvPr id="2" name="Picture 1" descr="Make a Payment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2057400"/>
            <a:ext cx="2971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57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nding Payment Detail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2438400"/>
            <a:ext cx="3200400" cy="4419600"/>
          </a:xfrm>
          <a:prstGeom prst="rect">
            <a:avLst/>
          </a:prstGeom>
        </p:spPr>
      </p:pic>
      <p:pic>
        <p:nvPicPr>
          <p:cNvPr id="4" name="Picture 3" descr="Untitled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3124200" cy="3505200"/>
          </a:xfrm>
          <a:prstGeom prst="rect">
            <a:avLst/>
          </a:prstGeom>
          <a:noFill/>
        </p:spPr>
      </p:pic>
      <p:pic>
        <p:nvPicPr>
          <p:cNvPr id="2" name="Picture 1" descr="Manage Pending Payments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0" y="2438400"/>
            <a:ext cx="3048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yment History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209800"/>
            <a:ext cx="2895600" cy="4343400"/>
          </a:xfrm>
          <a:prstGeom prst="rect">
            <a:avLst/>
          </a:prstGeom>
        </p:spPr>
      </p:pic>
      <p:pic>
        <p:nvPicPr>
          <p:cNvPr id="3" name="Picture 2" descr="Active Payees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2209800"/>
            <a:ext cx="2895600" cy="4267200"/>
          </a:xfrm>
          <a:prstGeom prst="rect">
            <a:avLst/>
          </a:prstGeom>
        </p:spPr>
      </p:pic>
      <p:pic>
        <p:nvPicPr>
          <p:cNvPr id="4" name="Picture 3" descr="Untitled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3124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</a:t>
            </a:r>
            <a:r>
              <a:rPr lang="en-US" dirty="0" err="1" smtClean="0"/>
              <a:t>Unenrollment</a:t>
            </a:r>
            <a:r>
              <a:rPr lang="en-US" dirty="0" smtClean="0"/>
              <a:t> for E-Statements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339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ID Inquiry and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6482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357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67462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357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5" name="Picture 4" descr="4358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" y="2552700"/>
            <a:ext cx="86487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 of Month File Name Added to Database Inquiry Screen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4" name="Picture 3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33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3657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95" y="0"/>
            <a:ext cx="91084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a Peer – CD rate Dashboard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Captur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895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Captur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352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Capture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733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Capture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367462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Capture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67462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4958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Capture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367462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Capture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MoneyDesktop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835267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– Miscellaneous 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share this with my staff?</a:t>
            </a:r>
            <a:endParaRPr lang="en-US" dirty="0"/>
          </a:p>
        </p:txBody>
      </p:sp>
      <p:pic>
        <p:nvPicPr>
          <p:cNvPr id="4" name="Picture 4" descr="C:\Documents and Settings\dmoore\Local Settings\Temporary Internet Files\Content.IE5\NZ65IMSG\MC900431512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1828572" cy="18285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1219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can I share this information at my credit union to further train staff?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101840" cy="357984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Resources available</a:t>
            </a:r>
          </a:p>
          <a:p>
            <a:pPr lvl="1"/>
            <a:r>
              <a:rPr lang="en-US" dirty="0" smtClean="0">
                <a:hlinkClick r:id="rId2"/>
              </a:rPr>
              <a:t>http://marketing.cuanswers.com/2011/12/05/its-me-247-text-banking-collateral/ </a:t>
            </a:r>
            <a:r>
              <a:rPr lang="en-US" dirty="0" smtClean="0">
                <a:solidFill>
                  <a:schemeClr val="bg1"/>
                </a:solidFill>
              </a:rPr>
              <a:t> for Mobile Text Banking collateral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http://www.cuanswers.com/client_reference.php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for CU*BASE reference material</a:t>
            </a:r>
          </a:p>
          <a:p>
            <a:pPr lvl="1"/>
            <a:r>
              <a:rPr lang="en-US" dirty="0" smtClean="0">
                <a:hlinkClick r:id="rId3"/>
              </a:rPr>
              <a:t>http://www.cuanswers.com/client_reference_itsme.php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chemeClr val="bg1"/>
                </a:solidFill>
              </a:rPr>
              <a:t>It’s Me 247 </a:t>
            </a:r>
            <a:r>
              <a:rPr lang="en-US" dirty="0" smtClean="0">
                <a:solidFill>
                  <a:schemeClr val="bg1"/>
                </a:solidFill>
              </a:rPr>
              <a:t>reference materials </a:t>
            </a:r>
          </a:p>
          <a:p>
            <a:pPr lvl="1"/>
            <a:r>
              <a:rPr lang="en-US" dirty="0" smtClean="0">
                <a:hlinkClick r:id="rId4"/>
              </a:rPr>
              <a:t>http://www.cuanswers.com/doc/gold/gold.htm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for CU*BASE GOLD online  help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http://www.cuanswers.com/doc/stepbystep/stepbystep.htm#welcome.htm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for Show Me the Steps Help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Attending!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p:pic>
        <p:nvPicPr>
          <p:cNvPr id="3" name="Picture 2" descr="mouse pointer - h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562600"/>
            <a:ext cx="381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1">
      <a:dk1>
        <a:srgbClr val="000000"/>
      </a:dk1>
      <a:lt1>
        <a:srgbClr val="FFFFFF"/>
      </a:lt1>
      <a:dk2>
        <a:srgbClr val="9FB9FD"/>
      </a:dk2>
      <a:lt2>
        <a:srgbClr val="FFFFFF"/>
      </a:lt2>
      <a:accent1>
        <a:srgbClr val="BE1E2D"/>
      </a:accent1>
      <a:accent2>
        <a:srgbClr val="949599"/>
      </a:accent2>
      <a:accent3>
        <a:srgbClr val="8CC63E"/>
      </a:accent3>
      <a:accent4>
        <a:srgbClr val="ED207B"/>
      </a:accent4>
      <a:accent5>
        <a:srgbClr val="3AB54A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144</Words>
  <Application>Microsoft Office PowerPoint</Application>
  <PresentationFormat>On-screen Show (4:3)</PresentationFormat>
  <Paragraphs>26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Angles</vt:lpstr>
      <vt:lpstr>Release 11.4 and 11.5</vt:lpstr>
      <vt:lpstr>Concentration Risk Analysis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Packaging Loans for Sale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Medallion Collateral Type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Participation Loan Inquiry</vt:lpstr>
      <vt:lpstr>Slide 38</vt:lpstr>
      <vt:lpstr>Slide 39</vt:lpstr>
      <vt:lpstr>Slide 40</vt:lpstr>
      <vt:lpstr>Slide 41</vt:lpstr>
      <vt:lpstr>Collateral Enhancements</vt:lpstr>
      <vt:lpstr>Slide 43</vt:lpstr>
      <vt:lpstr>Adverse Action Notice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Credit Score History Dashboard</vt:lpstr>
      <vt:lpstr>Slide 53</vt:lpstr>
      <vt:lpstr>Slide 54</vt:lpstr>
      <vt:lpstr>Slide 55</vt:lpstr>
      <vt:lpstr>Slide 56</vt:lpstr>
      <vt:lpstr>EasyPay Powered by iPay for Mobile Web</vt:lpstr>
      <vt:lpstr>Slide 58</vt:lpstr>
      <vt:lpstr>Slide 59</vt:lpstr>
      <vt:lpstr>Slide 60</vt:lpstr>
      <vt:lpstr>Slide 61</vt:lpstr>
      <vt:lpstr>Batch Unenrollment for E-Statements</vt:lpstr>
      <vt:lpstr>Slide 63</vt:lpstr>
      <vt:lpstr>Slide 64</vt:lpstr>
      <vt:lpstr>User ID Inquiry and History</vt:lpstr>
      <vt:lpstr>Slide 66</vt:lpstr>
      <vt:lpstr>Slide 67</vt:lpstr>
      <vt:lpstr>Slide 68</vt:lpstr>
      <vt:lpstr>End of Month File Name Added to Database Inquiry Screen</vt:lpstr>
      <vt:lpstr>Slide 70</vt:lpstr>
      <vt:lpstr>Slide 71</vt:lpstr>
      <vt:lpstr>Slide 72</vt:lpstr>
      <vt:lpstr>Slide 73</vt:lpstr>
      <vt:lpstr>Learn from a Peer – CD rate Dashboard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MoneyDesktop</vt:lpstr>
      <vt:lpstr>Slide 83</vt:lpstr>
      <vt:lpstr>And More – Miscellaneous </vt:lpstr>
      <vt:lpstr>How Can I share this with my staff?</vt:lpstr>
      <vt:lpstr>Digging Deeper</vt:lpstr>
      <vt:lpstr>Thank You for Attending!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Welch-Vilker</dc:creator>
  <cp:lastModifiedBy>ameyers</cp:lastModifiedBy>
  <cp:revision>63</cp:revision>
  <dcterms:created xsi:type="dcterms:W3CDTF">2011-11-17T18:44:17Z</dcterms:created>
  <dcterms:modified xsi:type="dcterms:W3CDTF">2011-12-13T21:26:47Z</dcterms:modified>
</cp:coreProperties>
</file>