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9" r:id="rId3"/>
    <p:sldId id="400" r:id="rId4"/>
    <p:sldId id="401" r:id="rId5"/>
    <p:sldId id="444" r:id="rId6"/>
    <p:sldId id="402" r:id="rId7"/>
    <p:sldId id="403" r:id="rId8"/>
    <p:sldId id="447" r:id="rId9"/>
    <p:sldId id="367" r:id="rId10"/>
    <p:sldId id="395" r:id="rId11"/>
    <p:sldId id="404" r:id="rId12"/>
    <p:sldId id="408" r:id="rId13"/>
    <p:sldId id="405" r:id="rId14"/>
    <p:sldId id="446" r:id="rId15"/>
    <p:sldId id="411" r:id="rId16"/>
    <p:sldId id="409" r:id="rId17"/>
    <p:sldId id="396" r:id="rId18"/>
    <p:sldId id="397" r:id="rId19"/>
    <p:sldId id="412" r:id="rId20"/>
    <p:sldId id="439" r:id="rId21"/>
    <p:sldId id="399" r:id="rId22"/>
    <p:sldId id="413" r:id="rId23"/>
    <p:sldId id="440" r:id="rId24"/>
    <p:sldId id="414" r:id="rId25"/>
    <p:sldId id="415" r:id="rId26"/>
    <p:sldId id="416" r:id="rId27"/>
    <p:sldId id="418" r:id="rId28"/>
    <p:sldId id="419" r:id="rId29"/>
    <p:sldId id="442" r:id="rId30"/>
    <p:sldId id="420" r:id="rId31"/>
    <p:sldId id="421" r:id="rId32"/>
    <p:sldId id="422" r:id="rId33"/>
    <p:sldId id="423" r:id="rId34"/>
    <p:sldId id="424" r:id="rId35"/>
    <p:sldId id="427" r:id="rId36"/>
    <p:sldId id="441" r:id="rId37"/>
    <p:sldId id="428" r:id="rId38"/>
    <p:sldId id="429" r:id="rId39"/>
    <p:sldId id="431" r:id="rId40"/>
    <p:sldId id="443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261" r:id="rId49"/>
    <p:sldId id="262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0FE"/>
    <a:srgbClr val="D8BFD1"/>
    <a:srgbClr val="FDD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53" autoAdjust="0"/>
  </p:normalViewPr>
  <p:slideViewPr>
    <p:cSldViewPr>
      <p:cViewPr>
        <p:scale>
          <a:sx n="85" d="100"/>
          <a:sy n="85" d="100"/>
        </p:scale>
        <p:origin x="-96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notesViewPr>
    <p:cSldViewPr>
      <p:cViewPr varScale="1">
        <p:scale>
          <a:sx n="66" d="100"/>
          <a:sy n="66" d="100"/>
        </p:scale>
        <p:origin x="-19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BF5FF-864A-4FE3-BA65-91ED4CEFF264}" type="datetimeFigureOut">
              <a:rPr lang="en-US" smtClean="0"/>
              <a:pPr/>
              <a:t>7/13/2012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ECB60-032E-4EE5-BB1C-FBCBC99335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raining Template graphic.png"/>
          <p:cNvPicPr>
            <a:picLocks noChangeAspect="1"/>
          </p:cNvPicPr>
          <p:nvPr userDrawn="1"/>
        </p:nvPicPr>
        <p:blipFill>
          <a:blip r:embed="rId2" cstate="print"/>
          <a:srcRect r="35000"/>
          <a:stretch>
            <a:fillRect/>
          </a:stretch>
        </p:blipFill>
        <p:spPr>
          <a:xfrm>
            <a:off x="1" y="0"/>
            <a:ext cx="990599" cy="3429000"/>
          </a:xfrm>
          <a:prstGeom prst="rect">
            <a:avLst/>
          </a:prstGeom>
        </p:spPr>
      </p:pic>
      <p:pic>
        <p:nvPicPr>
          <p:cNvPr id="19" name="Picture 18" descr="Training Template graphic.png"/>
          <p:cNvPicPr>
            <a:picLocks noChangeAspect="1"/>
          </p:cNvPicPr>
          <p:nvPr userDrawn="1"/>
        </p:nvPicPr>
        <p:blipFill>
          <a:blip r:embed="rId2" cstate="print"/>
          <a:srcRect r="35000"/>
          <a:stretch>
            <a:fillRect/>
          </a:stretch>
        </p:blipFill>
        <p:spPr>
          <a:xfrm>
            <a:off x="1" y="3429000"/>
            <a:ext cx="99059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949575"/>
            <a:ext cx="72009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648200"/>
            <a:ext cx="4800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gold st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362200" cy="2362200"/>
          </a:xfrm>
          <a:prstGeom prst="rect">
            <a:avLst/>
          </a:prstGeom>
          <a:ln w="1524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X:\Web Services\Public\logos\Education\education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096000"/>
            <a:ext cx="2292407" cy="4756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429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1"/>
            <a:ext cx="7086600" cy="228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3962399"/>
            <a:ext cx="7086600" cy="228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rgbClr val="DAE0FE"/>
            </a:gs>
            <a:gs pos="100000">
              <a:schemeClr val="bg2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education_logo_white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35167" y="609600"/>
            <a:ext cx="1212633" cy="3127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246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fld id="{5A6DE9B9-AE02-4F61-8383-9FDB773EE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nswers.com/client_reference.php" TargetMode="External"/><Relationship Id="rId2" Type="http://schemas.openxmlformats.org/officeDocument/2006/relationships/hyperlink" Target="http://www.cuanswers.com/client_release_summari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answers.com/doc/stepbystep/stepbystep.htm" TargetMode="External"/><Relationship Id="rId5" Type="http://schemas.openxmlformats.org/officeDocument/2006/relationships/hyperlink" Target="http://www.cuanswers.com/doc/gold/gold.htm" TargetMode="External"/><Relationship Id="rId4" Type="http://schemas.openxmlformats.org/officeDocument/2006/relationships/hyperlink" Target="http://www.cuanswers.com/client_reference_itsme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12.0 Release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648200"/>
            <a:ext cx="51435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Online Credit Unions:  July 23, 2012</a:t>
            </a:r>
          </a:p>
          <a:p>
            <a:r>
              <a:rPr lang="en-US" dirty="0" smtClean="0"/>
              <a:t>CU*</a:t>
            </a:r>
            <a:r>
              <a:rPr lang="en-US" dirty="0" err="1" smtClean="0"/>
              <a:t>NorthWest</a:t>
            </a:r>
            <a:r>
              <a:rPr lang="en-US" dirty="0" smtClean="0"/>
              <a:t>/CU*South:  July 29, 2012</a:t>
            </a:r>
          </a:p>
          <a:p>
            <a:r>
              <a:rPr lang="en-US" dirty="0" smtClean="0"/>
              <a:t>Self Processing CUs:  August 12-13, 2012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4729" y="6096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updated 7/13/12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Underwriting Comments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2746851"/>
            <a:ext cx="6979920" cy="22326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Underwriting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1690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Loan Application Now Allows for Unlimited Income/Employment 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Loan Application Now Allows for Unlimited Income/Employment 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32" y="2438400"/>
            <a:ext cx="5493028" cy="27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Loan Application Now Allows for Unlimited Income/Employment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1048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Mortgage Payoff Statements Now Available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Lending…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CPI Force-Placed Insurance</a:t>
            </a:r>
          </a:p>
          <a:p>
            <a:r>
              <a:rPr lang="en-US" dirty="0" smtClean="0"/>
              <a:t>Loan Dashboard Enhancements</a:t>
            </a:r>
          </a:p>
          <a:p>
            <a:r>
              <a:rPr lang="en-US" dirty="0" smtClean="0"/>
              <a:t>Participation Trial Balance Enhancements</a:t>
            </a:r>
          </a:p>
          <a:p>
            <a:r>
              <a:rPr lang="en-US" dirty="0" smtClean="0"/>
              <a:t>Loan-to-Value Report Enhancements</a:t>
            </a:r>
          </a:p>
          <a:p>
            <a:r>
              <a:rPr lang="en-US" dirty="0" smtClean="0"/>
              <a:t>Loan Classification Report Enhancement</a:t>
            </a:r>
          </a:p>
          <a:p>
            <a:r>
              <a:rPr lang="en-US" dirty="0" smtClean="0"/>
              <a:t>Dealer Track Enhancement – Additional Terms Now Supported</a:t>
            </a:r>
          </a:p>
          <a:p>
            <a:r>
              <a:rPr lang="en-US" dirty="0" smtClean="0"/>
              <a:t>Dealer Track – Collateral Other Than Auto Allowed</a:t>
            </a:r>
          </a:p>
          <a:p>
            <a:r>
              <a:rPr lang="en-US" dirty="0" smtClean="0"/>
              <a:t>Allow Custom Tracker Descriptions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Management/CEO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Automating Credit Union Reports and Saving Report Filters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86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Member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Automating Credit Union Reports and Saving Report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9" y="2406692"/>
            <a:ext cx="5890260" cy="2912978"/>
          </a:xfrm>
        </p:spPr>
      </p:pic>
    </p:spTree>
    <p:extLst>
      <p:ext uri="{BB962C8B-B14F-4D97-AF65-F5344CB8AC3E}">
        <p14:creationId xmlns:p14="http://schemas.microsoft.com/office/powerpoint/2010/main" val="18452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Automating Credit Union Reports and Saving Report Filters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Automating Credit Union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41145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Credit Union Queries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ANR/NSF Fee Options: Available vs. Current Balance for ATM/Debit Card Transactions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Risk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Risk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Web and Mobile Text Statistics Added to ARU/Online Banking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1705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 from a Peer – Loan Rate Comparison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from a Peer – Loan Rate Comparison Dashboard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Other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24939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NEW!  Member Retention (by Year Opened)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NEW! Account Retention (by Year Opened)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Membership Retention (by Age Group) Dashboard Enhancements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NEW! Account Retention (by Member Age Group)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Sampling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Tiered Services Analysis Dashboard Enhancements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Tiered Services Analysis Dashboard Enhancements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72" y="1600200"/>
            <a:ext cx="645485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Management/CEO…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Activity Dashboard</a:t>
            </a:r>
          </a:p>
          <a:p>
            <a:r>
              <a:rPr lang="en-US" dirty="0" smtClean="0"/>
              <a:t>New YTD Dividends Interest Report</a:t>
            </a:r>
          </a:p>
          <a:p>
            <a:r>
              <a:rPr lang="en-US" dirty="0" smtClean="0"/>
              <a:t>Access Data on Months Prior to the Previous End-of-Month – Without a Backup Tape!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Messaging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69" y="1600200"/>
            <a:ext cx="5760861" cy="4525963"/>
          </a:xfrm>
        </p:spPr>
      </p:pic>
    </p:spTree>
    <p:extLst>
      <p:ext uri="{BB962C8B-B14F-4D97-AF65-F5344CB8AC3E}">
        <p14:creationId xmlns:p14="http://schemas.microsoft.com/office/powerpoint/2010/main" val="24245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Other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22069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Messaging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Inquiry to Review Enrolled/Suspended Marketing Club Members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Activity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3529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for Abnormal Activity – From Phone Operator, Inquiry and Verify Member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Auditing…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OFAC Scan Now Archived to OUTQ</a:t>
            </a:r>
          </a:p>
          <a:p>
            <a:r>
              <a:rPr lang="en-US" dirty="0" smtClean="0"/>
              <a:t>New Data Center Security Reports</a:t>
            </a:r>
          </a:p>
          <a:p>
            <a:r>
              <a:rPr lang="en-US" dirty="0" smtClean="0"/>
              <a:t>Branch Indicator Added to BSA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Accounting/Back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Method for Upload – Direct Mail Post and G/L Import</a:t>
            </a:r>
          </a:p>
          <a:p>
            <a:r>
              <a:rPr lang="en-US" dirty="0" smtClean="0"/>
              <a:t>Duplicate Item Detection</a:t>
            </a:r>
          </a:p>
          <a:p>
            <a:r>
              <a:rPr lang="en-US" dirty="0" smtClean="0"/>
              <a:t>“No ANR Notice Printed” Option for Courtesy Pay Notices</a:t>
            </a:r>
          </a:p>
          <a:p>
            <a:r>
              <a:rPr lang="en-US" dirty="0" smtClean="0"/>
              <a:t>Enhanced Tax Maintenance Screens</a:t>
            </a:r>
          </a:p>
          <a:p>
            <a:r>
              <a:rPr lang="en-US" dirty="0" smtClean="0"/>
              <a:t>For Self Processors:  Select 1 or 2 Backup Tapes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86600" cy="1143000"/>
          </a:xfrm>
        </p:spPr>
        <p:txBody>
          <a:bodyPr/>
          <a:lstStyle/>
          <a:p>
            <a:r>
              <a:rPr lang="en-US" dirty="0" smtClean="0"/>
              <a:t>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Hold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52" name="Picture 4" descr="C:\Documents and Settings\dmoore\Local Settings\Temporary Internet Files\Content.IE5\NZ65IMSG\MC9004315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828572" cy="1828572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How can I share this information  at my credit union to further train staff?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available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www.cuanswers.com/client_release_summaries.php</a:t>
            </a:r>
            <a:r>
              <a:rPr lang="en-US" dirty="0" smtClean="0"/>
              <a:t> for the Release Summary</a:t>
            </a:r>
          </a:p>
          <a:p>
            <a:pPr lvl="1"/>
            <a:r>
              <a:rPr lang="en-US" dirty="0" smtClean="0">
                <a:hlinkClick r:id="rId3"/>
              </a:rPr>
              <a:t>http://www.cuanswers.com/client_reference.php</a:t>
            </a:r>
            <a:r>
              <a:rPr lang="en-US" dirty="0" smtClean="0"/>
              <a:t> for  CU*BASE reference materials</a:t>
            </a:r>
          </a:p>
          <a:p>
            <a:pPr lvl="1"/>
            <a:r>
              <a:rPr lang="en-US" dirty="0" smtClean="0">
                <a:hlinkClick r:id="rId4"/>
              </a:rPr>
              <a:t>http://www.cuanswers.com/client_reference_itsme.php</a:t>
            </a:r>
            <a:r>
              <a:rPr lang="en-US" dirty="0" smtClean="0"/>
              <a:t> for </a:t>
            </a:r>
            <a:r>
              <a:rPr lang="en-US" b="1" dirty="0" smtClean="0"/>
              <a:t>It’s Me 247 </a:t>
            </a:r>
            <a:r>
              <a:rPr lang="en-US" dirty="0" smtClean="0"/>
              <a:t>reference materials</a:t>
            </a:r>
          </a:p>
          <a:p>
            <a:pPr lvl="1"/>
            <a:r>
              <a:rPr lang="en-US" dirty="0" smtClean="0">
                <a:hlinkClick r:id="rId5"/>
              </a:rPr>
              <a:t>http://www.cuanswers.com/doc/gold/gold.htm</a:t>
            </a:r>
            <a:r>
              <a:rPr lang="en-US" dirty="0" smtClean="0"/>
              <a:t> for CU*BASE GOLD online  help</a:t>
            </a:r>
          </a:p>
          <a:p>
            <a:pPr lvl="1"/>
            <a:r>
              <a:rPr lang="en-US" dirty="0" smtClean="0">
                <a:hlinkClick r:id="rId6"/>
              </a:rPr>
              <a:t>http://www.cuanswers.com/doc/stepbystep/stepbystep.htm#welcome.htm</a:t>
            </a:r>
            <a:r>
              <a:rPr lang="en-US" dirty="0" smtClean="0"/>
              <a:t> for Show Me the Steps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Other Accounts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33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attending!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1524000" cy="365125"/>
          </a:xfrm>
        </p:spPr>
        <p:txBody>
          <a:bodyPr/>
          <a:lstStyle/>
          <a:p>
            <a:fld id="{5A6DE9B9-AE02-4F61-8383-9FDB773EE12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Phone Operator Payoff Calculator – Now for 360 Mortgages Too!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23665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Phone Operator Payoff Calculator – Now for 360 Mortgages Too!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Updated Phone Operator History </a:t>
            </a:r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4" y="1600200"/>
            <a:ext cx="6198471" cy="4525963"/>
          </a:xfrm>
        </p:spPr>
      </p:pic>
    </p:spTree>
    <p:extLst>
      <p:ext uri="{BB962C8B-B14F-4D97-AF65-F5344CB8AC3E}">
        <p14:creationId xmlns:p14="http://schemas.microsoft.com/office/powerpoint/2010/main" val="21819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M</a:t>
            </a:r>
            <a:r>
              <a:rPr lang="en-US" dirty="0" smtClean="0"/>
              <a:t>ore Member Services…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Ten Accounts Feature to Member Personal Banker</a:t>
            </a:r>
          </a:p>
          <a:p>
            <a:r>
              <a:rPr lang="en-US" dirty="0" smtClean="0"/>
              <a:t>Last Ten Accounts Feature Added When Printing Miscellaneous Account Forms</a:t>
            </a:r>
          </a:p>
          <a:p>
            <a:r>
              <a:rPr lang="en-US" dirty="0" smtClean="0"/>
              <a:t>Allow Checks or Transfers on Dividends to Base Share</a:t>
            </a:r>
          </a:p>
          <a:p>
            <a:r>
              <a:rPr lang="en-US" dirty="0" smtClean="0"/>
              <a:t>Shared Branch Check 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9FB9FD"/>
      </a:dk2>
      <a:lt2>
        <a:srgbClr val="FFFFFF"/>
      </a:lt2>
      <a:accent1>
        <a:srgbClr val="911209"/>
      </a:accent1>
      <a:accent2>
        <a:srgbClr val="009999"/>
      </a:accent2>
      <a:accent3>
        <a:srgbClr val="9BBB59"/>
      </a:accent3>
      <a:accent4>
        <a:srgbClr val="0099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554</Words>
  <Application>Microsoft Office PowerPoint</Application>
  <PresentationFormat>On-screen Show (4:3)</PresentationFormat>
  <Paragraphs>134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12.0 Release Training</vt:lpstr>
      <vt:lpstr>Member Services</vt:lpstr>
      <vt:lpstr>My Other Accounts</vt:lpstr>
      <vt:lpstr>My Other Accounts</vt:lpstr>
      <vt:lpstr>My Other Accounts</vt:lpstr>
      <vt:lpstr>Phone Operator Payoff Calculator – Now for 360 Mortgages Too!</vt:lpstr>
      <vt:lpstr>Phone Operator Payoff Calculator – Now for 360 Mortgages Too!</vt:lpstr>
      <vt:lpstr>Updated Phone Operator History Screen</vt:lpstr>
      <vt:lpstr>And More Member Services…</vt:lpstr>
      <vt:lpstr>Lending</vt:lpstr>
      <vt:lpstr>Permanent Underwriting Comments</vt:lpstr>
      <vt:lpstr>Permanent Underwriting Comments</vt:lpstr>
      <vt:lpstr>Expanded Loan Application Now Allows for Unlimited Income/Employment Sources</vt:lpstr>
      <vt:lpstr>Expanded Loan Application Now Allows for Unlimited Income/Employment Sources</vt:lpstr>
      <vt:lpstr>Expanded Loan Application Now Allows for Unlimited Income/Employment Sources</vt:lpstr>
      <vt:lpstr>Mortgage Payoff Statements Now Available</vt:lpstr>
      <vt:lpstr>And More Lending…</vt:lpstr>
      <vt:lpstr>Management/CEO</vt:lpstr>
      <vt:lpstr>Automating Credit Union Reports and Saving Report Filters</vt:lpstr>
      <vt:lpstr>Automating Credit Union Reports and Saving Report Filters</vt:lpstr>
      <vt:lpstr>Automating Credit Union Reports and Saving Report Filters</vt:lpstr>
      <vt:lpstr>Automating Credit Union Queries</vt:lpstr>
      <vt:lpstr>Automating Credit Union Queries</vt:lpstr>
      <vt:lpstr>ANR/NSF Fee Options: Available vs. Current Balance for ATM/Debit Card Transactions</vt:lpstr>
      <vt:lpstr>Concentration Risk Analysis</vt:lpstr>
      <vt:lpstr>Concentration Risk Analysis</vt:lpstr>
      <vt:lpstr>Mobile Web and Mobile Text Statistics Added to ARU/Online Banking Dashboard</vt:lpstr>
      <vt:lpstr>Learn from a Peer – Loan Rate Comparison Dashboard</vt:lpstr>
      <vt:lpstr>Learn from a Peer – Loan Rate Comparison Dashboard</vt:lpstr>
      <vt:lpstr>NEW!  Member Retention (by Year Opened) Dashboard</vt:lpstr>
      <vt:lpstr>NEW! Account Retention (by Year Opened) Dashboard</vt:lpstr>
      <vt:lpstr>Membership Retention (by Age Group) Dashboard Enhancements</vt:lpstr>
      <vt:lpstr>NEW! Account Retention (by Member Age Group) Dashboard</vt:lpstr>
      <vt:lpstr>Transaction Sampling Dashboard</vt:lpstr>
      <vt:lpstr>Tiered Services Analysis Dashboard Enhancements</vt:lpstr>
      <vt:lpstr>Tiered Services Analysis Dashboard Enhancements</vt:lpstr>
      <vt:lpstr>And More Management/CEO…</vt:lpstr>
      <vt:lpstr>Marketing</vt:lpstr>
      <vt:lpstr>Smart Messaging</vt:lpstr>
      <vt:lpstr>Smart Messaging</vt:lpstr>
      <vt:lpstr>Updated Inquiry to Review Enrolled/Suspended Marketing Club Members</vt:lpstr>
      <vt:lpstr>Auditing</vt:lpstr>
      <vt:lpstr>Abnormal Activity Monitoring</vt:lpstr>
      <vt:lpstr>Watch for Abnormal Activity – From Phone Operator, Inquiry and Verify Member</vt:lpstr>
      <vt:lpstr>And More Auditing…</vt:lpstr>
      <vt:lpstr>Accounting/Back Office</vt:lpstr>
      <vt:lpstr>EFT</vt:lpstr>
      <vt:lpstr>Questions?</vt:lpstr>
      <vt:lpstr>Digging Deeper</vt:lpstr>
      <vt:lpstr>Thank you for attending!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Moore</dc:creator>
  <cp:lastModifiedBy>Alycia Meyers</cp:lastModifiedBy>
  <cp:revision>182</cp:revision>
  <dcterms:created xsi:type="dcterms:W3CDTF">2010-07-14T20:33:40Z</dcterms:created>
  <dcterms:modified xsi:type="dcterms:W3CDTF">2012-07-13T15:24:09Z</dcterms:modified>
</cp:coreProperties>
</file>